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67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jpeg>
</file>

<file path=ppt/media/image5.jpeg>
</file>

<file path=ppt/media/image6.gif>
</file>

<file path=ppt/media/image7.png>
</file>

<file path=ppt/media/image8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7059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023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969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597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8751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4608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3700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3019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9994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5632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5241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E8FAE-FB34-4E11-B8D2-920540EA9671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86F12-A161-4C2F-80EA-4CBD1EBC51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7026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Separation in Food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8856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60400" y="374640"/>
            <a:ext cx="111252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Cream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often sold as a product on its own.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Cream is high in a type of fat called </a:t>
            </a:r>
            <a:r>
              <a:rPr lang="en-AU" b="1" i="0" dirty="0" smtClean="0">
                <a:solidFill>
                  <a:srgbClr val="E38E31"/>
                </a:solidFill>
                <a:effectLst/>
                <a:latin typeface="Arial" panose="020B0604020202020204" pitchFamily="34" charset="0"/>
              </a:rPr>
              <a:t>butterfat,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is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suspended as a colloid in water.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stirred in air, the fat droplets capture the air, suspending it inside the cream. This creates </a:t>
            </a:r>
            <a:r>
              <a:rPr lang="en-AU" b="1" i="0" dirty="0" smtClean="0">
                <a:solidFill>
                  <a:srgbClr val="7FBFCD"/>
                </a:solidFill>
                <a:effectLst/>
                <a:latin typeface="Arial" panose="020B0604020202020204" pitchFamily="34" charset="0"/>
              </a:rPr>
              <a:t>whipped cream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- a colloidal suspension of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air in cream.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If stirred more, the fats begin to stick together, and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water becomes suspended in fat.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colloid is known as</a:t>
            </a:r>
            <a:r>
              <a:rPr lang="en-AU" b="0" i="0" dirty="0" smtClean="0">
                <a:solidFill>
                  <a:srgbClr val="7FBFCD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b="1" i="0" dirty="0" smtClean="0">
                <a:solidFill>
                  <a:srgbClr val="7FBFCD"/>
                </a:solidFill>
                <a:effectLst/>
                <a:latin typeface="Arial" panose="020B0604020202020204" pitchFamily="34" charset="0"/>
              </a:rPr>
              <a:t>butter!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194" name="Picture 2" descr="https://www.educationperfect.com/media/content/Science/1455824548.205091g/1455824549615-1653113885260774-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475" y="3670300"/>
            <a:ext cx="38100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s://www.educationperfect.com/media/content/Science/1461288999.197661g/1461289000832-1579774726230588-4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675" y="3679824"/>
            <a:ext cx="3800475" cy="253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8334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1000" y="447239"/>
            <a:ext cx="116459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You are probably not familiar with </a:t>
            </a:r>
            <a:r>
              <a:rPr lang="en-AU" b="1" i="0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wine,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but it is a useful example of a mixture.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 variety of </a:t>
            </a:r>
            <a:r>
              <a:rPr lang="en-AU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separation techniques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used to produce wine.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Wine is an alcoholic drink made from </a:t>
            </a:r>
            <a:r>
              <a:rPr lang="en-AU" b="1" i="0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grapes.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is created by mixing grape juice and </a:t>
            </a:r>
            <a:r>
              <a:rPr lang="en-AU" b="1" i="0" dirty="0" smtClean="0">
                <a:solidFill>
                  <a:srgbClr val="E38E31"/>
                </a:solidFill>
                <a:effectLst/>
                <a:latin typeface="Arial" panose="020B0604020202020204" pitchFamily="34" charset="0"/>
              </a:rPr>
              <a:t>yeast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then leaving the mixture to sit for a long time.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218" name="Picture 2" descr="https://www.educationperfect.com/media/content/German/1450478809.15561g/1450478807373-2250023405954120-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7975" y="3157537"/>
            <a:ext cx="3810000" cy="308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953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000" y="573038"/>
            <a:ext cx="11430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Grape juice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separated from a grape by </a:t>
            </a:r>
            <a:r>
              <a:rPr lang="en-AU" b="1" i="1" dirty="0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squeezing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 large amount of grapes will be collected in a container, and a machine will lower a </a:t>
            </a:r>
            <a:r>
              <a:rPr lang="en-AU" b="1" i="0" dirty="0" smtClean="0">
                <a:solidFill>
                  <a:srgbClr val="E38E31"/>
                </a:solidFill>
                <a:effectLst/>
                <a:latin typeface="Arial" panose="020B0604020202020204" pitchFamily="34" charset="0"/>
              </a:rPr>
              <a:t>plate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onto them.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plate squishes the grapes,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forcing the juice out of the skins.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juice runs out of a </a:t>
            </a:r>
            <a:r>
              <a:rPr lang="en-AU" b="1" i="0" dirty="0" smtClean="0">
                <a:solidFill>
                  <a:srgbClr val="AE009B"/>
                </a:solidFill>
                <a:effectLst/>
                <a:latin typeface="Arial" panose="020B0604020202020204" pitchFamily="34" charset="0"/>
              </a:rPr>
              <a:t>sluice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the side or through a </a:t>
            </a:r>
            <a:r>
              <a:rPr lang="en-AU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sieve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 the bottom of the container.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42" name="Picture 2" descr="https://www.educationperfect.com/media/content/German/1463015141.738081g/1463015158988-2261309044020701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0" y="3175000"/>
            <a:ext cx="47625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746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2600" y="598438"/>
            <a:ext cx="112141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Traditionally, </a:t>
            </a:r>
            <a:r>
              <a:rPr lang="en-AU" b="1" i="0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grapes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were pressed by standing on the plate in a bucket, or just standing on them bare-foot.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holes in the bucket acted as a </a:t>
            </a:r>
            <a:r>
              <a:rPr lang="en-AU" b="1" i="0" dirty="0" smtClean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sieve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for the grape remains.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Nowadays a </a:t>
            </a:r>
            <a:r>
              <a:rPr lang="en-AU" b="1" i="0" dirty="0" smtClean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machine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will </a:t>
            </a:r>
            <a:r>
              <a:rPr lang="en-AU" b="1" i="0" dirty="0" smtClean="0">
                <a:solidFill>
                  <a:srgbClr val="E3316F"/>
                </a:solidFill>
                <a:effectLst/>
                <a:latin typeface="Arial" panose="020B0604020202020204" pitchFamily="34" charset="0"/>
              </a:rPr>
              <a:t>press the grapes,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is much more </a:t>
            </a:r>
            <a:r>
              <a:rPr lang="en-AU" b="0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hygenic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266" name="Picture 2" descr="https://www.educationperfect.com/media/content/German/1463015254.598191g/1463015274426-2261309044020701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400" y="2971800"/>
            <a:ext cx="47625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8478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0500" y="499239"/>
            <a:ext cx="114935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collected juice is used for </a:t>
            </a:r>
            <a:r>
              <a:rPr lang="en-AU" b="1" i="0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winemaking,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while the </a:t>
            </a:r>
            <a:r>
              <a:rPr lang="en-AU" b="1" i="0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crushed grapes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discarded.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juice - which is sugar and water mixed with nutrients - has </a:t>
            </a:r>
            <a:r>
              <a:rPr lang="en-AU" b="1" i="0" dirty="0" smtClean="0">
                <a:solidFill>
                  <a:srgbClr val="E38E31"/>
                </a:solidFill>
                <a:effectLst/>
                <a:latin typeface="Arial" panose="020B0604020202020204" pitchFamily="34" charset="0"/>
              </a:rPr>
              <a:t>yeast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added and is left to sit.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Yeast converts the sugar into a chemical called </a:t>
            </a:r>
            <a:r>
              <a:rPr lang="en-AU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ethanol.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is the chemical which makes a drink alcoholic - the process of using yeast to make ethanol is called </a:t>
            </a:r>
            <a:r>
              <a:rPr lang="en-AU" b="1" i="0" u="sng" dirty="0" smtClean="0">
                <a:solidFill>
                  <a:srgbClr val="0066CC"/>
                </a:solidFill>
                <a:effectLst/>
                <a:latin typeface="Arial" panose="020B0604020202020204" pitchFamily="34" charset="0"/>
              </a:rPr>
              <a:t>fermentation</a:t>
            </a:r>
            <a:r>
              <a:rPr lang="en-AU" b="1" i="0" dirty="0" smtClean="0">
                <a:solidFill>
                  <a:srgbClr val="0066CC"/>
                </a:solidFill>
                <a:effectLst/>
                <a:latin typeface="Arial" panose="020B0604020202020204" pitchFamily="34" charset="0"/>
              </a:rPr>
              <a:t>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7654126.3970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25800" y="3032124"/>
            <a:ext cx="5181600" cy="346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810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0500" y="359539"/>
            <a:ext cx="116713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Ideally, wine should be a </a:t>
            </a:r>
            <a:r>
              <a:rPr lang="en-AU" b="1" i="0" dirty="0" smtClean="0">
                <a:solidFill>
                  <a:srgbClr val="7FBFCD"/>
                </a:solidFill>
                <a:effectLst/>
                <a:latin typeface="Arial" panose="020B0604020202020204" pitchFamily="34" charset="0"/>
              </a:rPr>
              <a:t>clear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solution.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However, grape juice is not clear; instead it contains a large amount of </a:t>
            </a:r>
            <a:r>
              <a:rPr lang="en-AU" b="1" i="0" dirty="0" smtClean="0">
                <a:solidFill>
                  <a:srgbClr val="AE009B"/>
                </a:solidFill>
                <a:effectLst/>
                <a:latin typeface="Arial" panose="020B0604020202020204" pitchFamily="34" charset="0"/>
              </a:rPr>
              <a:t>fruit matter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from the crushed grapes.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juice is usually </a:t>
            </a:r>
            <a:r>
              <a:rPr lang="en-AU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filtered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remove suspended solids, but small colloidal particles aren't removed by filtration.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To remove these, we need to use a chemical called a </a:t>
            </a:r>
            <a:r>
              <a:rPr lang="en-AU" b="1" i="0" u="sng" dirty="0" err="1" smtClean="0">
                <a:solidFill>
                  <a:srgbClr val="3883F5"/>
                </a:solidFill>
                <a:effectLst/>
                <a:latin typeface="Arial" panose="020B0604020202020204" pitchFamily="34" charset="0"/>
              </a:rPr>
              <a:t>flocculant</a:t>
            </a:r>
            <a:r>
              <a:rPr lang="en-AU" b="1" i="0" dirty="0" smtClean="0">
                <a:solidFill>
                  <a:srgbClr val="3883F5"/>
                </a:solidFill>
                <a:effectLst/>
                <a:latin typeface="Arial" panose="020B0604020202020204" pitchFamily="34" charset="0"/>
              </a:rPr>
              <a:t>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7718725.5647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7500" y="3155950"/>
            <a:ext cx="5880100" cy="33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8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562739"/>
            <a:ext cx="114935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AU" b="1" i="0" dirty="0" err="1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flocculant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 chemical which </a:t>
            </a:r>
            <a:r>
              <a:rPr lang="en-AU" b="1" i="0" dirty="0" smtClean="0">
                <a:solidFill>
                  <a:srgbClr val="E818B6"/>
                </a:solidFill>
                <a:effectLst/>
                <a:latin typeface="Arial" panose="020B0604020202020204" pitchFamily="34" charset="0"/>
              </a:rPr>
              <a:t>causes colloidal particles to stick together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form large clumps called </a:t>
            </a:r>
            <a:r>
              <a:rPr lang="en-AU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flocs.</a:t>
            </a:r>
            <a:endParaRPr lang="en-AU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They are usually added to </a:t>
            </a:r>
            <a:r>
              <a:rPr lang="en-AU" b="1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remove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colloidal particles from a liquid.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flocs </a:t>
            </a:r>
            <a:r>
              <a:rPr lang="en-AU" b="1" i="0" dirty="0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sink or float,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allowing for easy removal. This process is also used in water purification, usually with substances like alum.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290" name="Picture 2" descr="https://www.educationperfect.com/media/content/Science/1529363655.343061g/1529363496426-3377197506537796-8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3330575"/>
            <a:ext cx="760095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6503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39022" y="691634"/>
            <a:ext cx="4929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 </a:t>
            </a:r>
            <a:r>
              <a:rPr lang="en-AU" b="1" i="0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winemaking,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flocculation is called </a:t>
            </a:r>
            <a:r>
              <a:rPr lang="en-AU" b="1" i="0" dirty="0" smtClean="0">
                <a:solidFill>
                  <a:srgbClr val="3883F5"/>
                </a:solidFill>
                <a:effectLst/>
                <a:latin typeface="Arial" panose="020B0604020202020204" pitchFamily="34" charset="0"/>
              </a:rPr>
              <a:t>fining.</a:t>
            </a:r>
            <a:endParaRPr lang="en-AU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24271"/>
              </p:ext>
            </p:extLst>
          </p:nvPr>
        </p:nvGraphicFramePr>
        <p:xfrm>
          <a:off x="1123950" y="1942624"/>
          <a:ext cx="4762500" cy="2034540"/>
        </p:xfrm>
        <a:graphic>
          <a:graphicData uri="http://schemas.openxmlformats.org/drawingml/2006/table">
            <a:tbl>
              <a:tblPr/>
              <a:tblGrid>
                <a:gridCol w="4762500">
                  <a:extLst>
                    <a:ext uri="{9D8B030D-6E8A-4147-A177-3AD203B41FA5}">
                      <a16:colId xmlns:a16="http://schemas.microsoft.com/office/drawing/2014/main" val="19456672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b="1" dirty="0">
                          <a:solidFill>
                            <a:srgbClr val="7FBFCD"/>
                          </a:solidFill>
                          <a:effectLst/>
                        </a:rPr>
                        <a:t>Egg whites, </a:t>
                      </a:r>
                      <a:r>
                        <a:rPr lang="en-AU" b="1" dirty="0" err="1">
                          <a:solidFill>
                            <a:srgbClr val="7FBFCD"/>
                          </a:solidFill>
                          <a:effectLst/>
                        </a:rPr>
                        <a:t>gelatin</a:t>
                      </a:r>
                      <a:r>
                        <a:rPr lang="en-AU" b="1" dirty="0">
                          <a:effectLst/>
                        </a:rPr>
                        <a:t> (used to make food jellies) and </a:t>
                      </a:r>
                      <a:r>
                        <a:rPr lang="en-AU" b="1" dirty="0">
                          <a:solidFill>
                            <a:srgbClr val="FB6611"/>
                          </a:solidFill>
                          <a:effectLst/>
                        </a:rPr>
                        <a:t>casein</a:t>
                      </a:r>
                      <a:r>
                        <a:rPr lang="en-AU" b="1" dirty="0">
                          <a:effectLst/>
                        </a:rPr>
                        <a:t> (found in milk) are all used to </a:t>
                      </a:r>
                      <a:r>
                        <a:rPr lang="en-AU" b="1" dirty="0">
                          <a:solidFill>
                            <a:srgbClr val="0BAD7C"/>
                          </a:solidFill>
                          <a:effectLst/>
                        </a:rPr>
                        <a:t>fine</a:t>
                      </a:r>
                      <a:r>
                        <a:rPr lang="en-AU" b="1" dirty="0">
                          <a:effectLst/>
                        </a:rPr>
                        <a:t> wine, bonding with suspended particles so that they float or sink.</a:t>
                      </a:r>
                      <a:br>
                        <a:rPr lang="en-AU" b="1" dirty="0">
                          <a:effectLst/>
                        </a:rPr>
                      </a:br>
                      <a:r>
                        <a:rPr lang="en-AU" b="1" dirty="0">
                          <a:effectLst/>
                        </a:rPr>
                        <a:t/>
                      </a:r>
                      <a:br>
                        <a:rPr lang="en-AU" b="1" dirty="0">
                          <a:effectLst/>
                        </a:rPr>
                      </a:br>
                      <a:r>
                        <a:rPr lang="en-AU" b="1" dirty="0">
                          <a:effectLst/>
                        </a:rPr>
                        <a:t/>
                      </a:r>
                      <a:br>
                        <a:rPr lang="en-AU" b="1" dirty="0">
                          <a:effectLst/>
                        </a:rPr>
                      </a:br>
                      <a:r>
                        <a:rPr lang="en-AU" b="1" dirty="0">
                          <a:effectLst/>
                        </a:rPr>
                        <a:t>This process creates </a:t>
                      </a:r>
                      <a:r>
                        <a:rPr lang="en-AU" b="1" dirty="0">
                          <a:solidFill>
                            <a:srgbClr val="E38E31"/>
                          </a:solidFill>
                          <a:effectLst/>
                        </a:rPr>
                        <a:t>clear wines.</a:t>
                      </a:r>
                      <a:endParaRPr lang="en-AU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8363906"/>
                  </a:ext>
                </a:extLst>
              </a:tr>
            </a:tbl>
          </a:graphicData>
        </a:graphic>
      </p:graphicFrame>
      <p:pic>
        <p:nvPicPr>
          <p:cNvPr id="13314" name="Picture 2" descr="https://www.educationperfect.com/media/content/Science/1424383583.228421g/1424383554254-244721794-4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225" y="1760538"/>
            <a:ext cx="2247900" cy="380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584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500" y="538540"/>
            <a:ext cx="11049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Wine and other alcoholic drinks can be </a:t>
            </a:r>
            <a:r>
              <a:rPr lang="en-AU" b="1" i="0" dirty="0" smtClean="0">
                <a:solidFill>
                  <a:srgbClr val="3883F5"/>
                </a:solidFill>
                <a:effectLst/>
                <a:latin typeface="Arial" panose="020B0604020202020204" pitchFamily="34" charset="0"/>
              </a:rPr>
              <a:t>distilled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create solutions of </a:t>
            </a:r>
            <a:r>
              <a:rPr lang="en-AU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ethanol.</a:t>
            </a:r>
            <a:endParaRPr lang="en-AU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Ethanol has a </a:t>
            </a:r>
            <a:r>
              <a:rPr lang="en-AU" b="1" i="1" dirty="0" smtClean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lower boiling point than water,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 when wine is boiled ethanol can be separated from the rest of the solution (along with some water).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ethanol and water mixture can then be added back in to wines to </a:t>
            </a:r>
            <a:r>
              <a:rPr lang="en-AU" b="1" i="0" dirty="0" smtClean="0">
                <a:solidFill>
                  <a:srgbClr val="E3316F"/>
                </a:solidFill>
                <a:effectLst/>
                <a:latin typeface="Arial" panose="020B0604020202020204" pitchFamily="34" charset="0"/>
              </a:rPr>
              <a:t>fortify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them (make them stronger). Wines such as </a:t>
            </a:r>
            <a:r>
              <a:rPr lang="en-AU" b="0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aperas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sherries and </a:t>
            </a:r>
            <a:r>
              <a:rPr lang="en-AU" b="0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muscats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are all fortified in this way.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338" name="Picture 2" descr="https://www.educationperfect.com/media/content/German/1463102027.545011g/1463102028905-2528865922539708-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525" y="3297238"/>
            <a:ext cx="3800475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698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5600" y="1342936"/>
            <a:ext cx="10795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lesson you should be able to: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Explain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 </a:t>
            </a:r>
            <a:r>
              <a:rPr lang="en-AU" b="1" i="0" dirty="0" smtClean="0">
                <a:solidFill>
                  <a:srgbClr val="E38E31"/>
                </a:solidFill>
                <a:effectLst/>
                <a:latin typeface="Arial" panose="020B0604020202020204" pitchFamily="34" charset="0"/>
              </a:rPr>
              <a:t>milk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prepared to make it stable.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Explain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 </a:t>
            </a:r>
            <a:r>
              <a:rPr lang="en-AU" b="1" i="0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wine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created from grapes.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www.educationperfect.com/media/content/French/1416177379.427571g/1416177422907-1167229564-8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0" y="3098826"/>
            <a:ext cx="5006975" cy="3340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educationperfect.com/media/content/German/1450478809.15561g/1450478807373-2250023405954120-4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775" y="3098826"/>
            <a:ext cx="3810000" cy="308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8014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0200" y="461139"/>
            <a:ext cx="112395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We've talked a lot about </a:t>
            </a:r>
            <a:r>
              <a:rPr lang="en-AU" b="1" i="0" dirty="0" smtClean="0">
                <a:solidFill>
                  <a:srgbClr val="E84C3D"/>
                </a:solidFill>
                <a:effectLst/>
                <a:latin typeface="Arial" panose="020B0604020202020204" pitchFamily="34" charset="0"/>
              </a:rPr>
              <a:t>food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this module, mainly because it makes for some very </a:t>
            </a:r>
            <a:r>
              <a:rPr lang="en-AU" b="1" i="0" dirty="0" smtClean="0">
                <a:solidFill>
                  <a:srgbClr val="0066CC"/>
                </a:solidFill>
                <a:effectLst/>
                <a:latin typeface="Arial" panose="020B0604020202020204" pitchFamily="34" charset="0"/>
              </a:rPr>
              <a:t>good examples of mixtures.</a:t>
            </a:r>
            <a:endParaRPr lang="en-AU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 </a:t>
            </a:r>
            <a:r>
              <a:rPr lang="en-AU" b="1" i="0" dirty="0" smtClean="0">
                <a:solidFill>
                  <a:srgbClr val="E38E31"/>
                </a:solidFill>
                <a:effectLst/>
                <a:latin typeface="Arial" panose="020B0604020202020204" pitchFamily="34" charset="0"/>
              </a:rPr>
              <a:t>make and separate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mixtures constantly in the kitchen.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lesson will go through some of the mixtures you use and how they're made.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068033575-182099771043332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11613" y="2867025"/>
            <a:ext cx="4448175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36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439341"/>
            <a:ext cx="117856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Dairy products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a type of food and drink made from </a:t>
            </a:r>
            <a:r>
              <a:rPr lang="en-AU" b="1" i="0" dirty="0" smtClean="0">
                <a:solidFill>
                  <a:srgbClr val="7FBFCD"/>
                </a:solidFill>
                <a:effectLst/>
                <a:latin typeface="Arial" panose="020B0604020202020204" pitchFamily="34" charset="0"/>
              </a:rPr>
              <a:t>milk.</a:t>
            </a:r>
            <a:endParaRPr lang="en-AU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1" i="0" dirty="0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Cream, butter, </a:t>
            </a:r>
            <a:r>
              <a:rPr lang="en-AU" b="1" i="0" dirty="0" err="1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icecream</a:t>
            </a:r>
            <a:r>
              <a:rPr lang="en-AU" b="1" i="0" dirty="0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, cheese and yogurt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all dairy products - as is milk itself.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Around the world, milk is mostly made by </a:t>
            </a:r>
            <a:r>
              <a:rPr lang="en-AU" b="1" i="0" dirty="0" smtClean="0">
                <a:solidFill>
                  <a:srgbClr val="E38E31"/>
                </a:solidFill>
                <a:effectLst/>
                <a:latin typeface="Arial" panose="020B0604020202020204" pitchFamily="34" charset="0"/>
              </a:rPr>
              <a:t>cows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- around 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KaTeX_Main"/>
              </a:rPr>
              <a:t>85%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world's production of milk is cow-based.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1" i="0" dirty="0" smtClean="0">
                <a:solidFill>
                  <a:srgbClr val="7FBFCD"/>
                </a:solidFill>
                <a:effectLst/>
                <a:latin typeface="Arial" panose="020B0604020202020204" pitchFamily="34" charset="0"/>
              </a:rPr>
              <a:t>Milk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comes from all mammals, however. Besides cows, we also use goats, sheep, buffalo and camels, to name a few.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Science/1427923203.56151g/1427923212342-737799729-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2600" y="354330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2461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500" y="434539"/>
            <a:ext cx="116713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Milk, when first milked from a cow, is a </a:t>
            </a:r>
            <a:r>
              <a:rPr lang="en-AU" b="1" i="0" dirty="0" smtClean="0">
                <a:solidFill>
                  <a:srgbClr val="AE009B"/>
                </a:solidFill>
                <a:effectLst/>
                <a:latin typeface="Arial" panose="020B0604020202020204" pitchFamily="34" charset="0"/>
              </a:rPr>
              <a:t>mixture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 </a:t>
            </a:r>
            <a:r>
              <a:rPr lang="en-AU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two substances: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watery </a:t>
            </a:r>
            <a:r>
              <a:rPr lang="en-AU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skim milk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fatty </a:t>
            </a:r>
            <a:r>
              <a:rPr lang="en-AU" b="1" i="0" dirty="0" smtClean="0">
                <a:solidFill>
                  <a:srgbClr val="7FBFCD"/>
                </a:solidFill>
                <a:effectLst/>
                <a:latin typeface="Arial" panose="020B0604020202020204" pitchFamily="34" charset="0"/>
              </a:rPr>
              <a:t>cream.</a:t>
            </a:r>
            <a:endParaRPr lang="en-AU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cream is not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dissolved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the milk, but it is also not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suspended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a colloid.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 if left to stand, fresh milk can very easily </a:t>
            </a:r>
            <a:r>
              <a:rPr lang="en-AU" b="1" i="0" dirty="0" smtClean="0">
                <a:solidFill>
                  <a:srgbClr val="E38E31"/>
                </a:solidFill>
                <a:effectLst/>
                <a:latin typeface="Arial" panose="020B0604020202020204" pitchFamily="34" charset="0"/>
              </a:rPr>
              <a:t>go off.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There is a high chance that this milk contains </a:t>
            </a:r>
            <a:r>
              <a:rPr lang="en-AU" b="1" i="0" dirty="0" smtClean="0">
                <a:solidFill>
                  <a:srgbClr val="7FBFCD"/>
                </a:solidFill>
                <a:effectLst/>
                <a:latin typeface="Arial" panose="020B0604020202020204" pitchFamily="34" charset="0"/>
              </a:rPr>
              <a:t>dangerous bacteria.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Science/1517518901.186831g/1517518901128-3596292329975231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708275"/>
            <a:ext cx="2857500" cy="370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807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1800" y="221040"/>
            <a:ext cx="114173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After milking we usually </a:t>
            </a:r>
            <a:r>
              <a:rPr lang="en-AU" b="1" i="0" dirty="0" smtClean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separate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two components.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Skim milk is separated from the cream by </a:t>
            </a:r>
            <a:r>
              <a:rPr lang="en-AU" b="1" i="0" u="sng" dirty="0" smtClean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centrifuge.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Skim milk is </a:t>
            </a:r>
            <a:r>
              <a:rPr lang="en-AU" b="1" i="1" dirty="0" smtClean="0">
                <a:solidFill>
                  <a:srgbClr val="E3316F"/>
                </a:solidFill>
                <a:effectLst/>
                <a:latin typeface="Arial" panose="020B0604020202020204" pitchFamily="34" charset="0"/>
              </a:rPr>
              <a:t>heavier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than cream, so the centrifuge will push it to the </a:t>
            </a:r>
            <a:r>
              <a:rPr lang="en-AU" b="1" i="1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bottom</a:t>
            </a:r>
            <a:r>
              <a:rPr lang="en-AU" b="1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 </a:t>
            </a:r>
            <a:r>
              <a:rPr lang="en-AU" b="1" i="0" dirty="0" smtClean="0">
                <a:solidFill>
                  <a:srgbClr val="3883F5"/>
                </a:solidFill>
                <a:effectLst/>
                <a:latin typeface="Arial" panose="020B0604020202020204" pitchFamily="34" charset="0"/>
              </a:rPr>
              <a:t>feed milk continuously into the centrifuge.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centrifuging separates the milk into layers, and </a:t>
            </a:r>
            <a:r>
              <a:rPr lang="en-AU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each part is continuously fed out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centrifuge to separate containers.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 descr="https://www.educationperfect.com/media/content/Science/1521068083.765671f/1521068040813-2453612063897066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9762" y="2809875"/>
            <a:ext cx="3381375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0673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5600" y="425440"/>
            <a:ext cx="11303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amount of cream in milk differs from product to product.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Some is </a:t>
            </a:r>
            <a:r>
              <a:rPr lang="en-AU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full-cream,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some has </a:t>
            </a:r>
            <a:r>
              <a:rPr lang="en-AU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very little cream.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To make a dairy product, measured amounts of both the milk and cream parts are mixed together again to form an </a:t>
            </a:r>
            <a:r>
              <a:rPr lang="en-AU" b="1" i="0" dirty="0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emulsion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- a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colloid made from two liquids.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this case, </a:t>
            </a:r>
            <a:r>
              <a:rPr lang="en-AU" b="1" i="0" dirty="0" smtClean="0">
                <a:solidFill>
                  <a:srgbClr val="009900"/>
                </a:solidFill>
                <a:effectLst/>
                <a:latin typeface="Arial" panose="020B0604020202020204" pitchFamily="34" charset="0"/>
              </a:rPr>
              <a:t>cream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being </a:t>
            </a:r>
            <a:r>
              <a:rPr lang="en-AU" b="1" i="0" dirty="0" smtClean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suspended in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milk.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Globules of cream form in the milk when mixed - but they are not yet stable.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2" name="Picture 2" descr="https://www.educationperfect.com/media/content/Science/1462848465.101221g/1462848465214-4428808465903775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775" y="3124200"/>
            <a:ext cx="363855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8247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" y="525840"/>
            <a:ext cx="11607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To stop the milk from going off, it is </a:t>
            </a:r>
            <a:r>
              <a:rPr lang="en-AU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pasteurised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(heated to kill bacteria) and </a:t>
            </a:r>
            <a:r>
              <a:rPr lang="en-AU" b="1" i="0" dirty="0" smtClean="0">
                <a:solidFill>
                  <a:srgbClr val="AE009B"/>
                </a:solidFill>
                <a:effectLst/>
                <a:latin typeface="Arial" panose="020B0604020202020204" pitchFamily="34" charset="0"/>
              </a:rPr>
              <a:t>homogenised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(mixed into a colloid).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Homogenisation is the process used in the dairy industry to turn the mixed milk and cream into a </a:t>
            </a:r>
            <a:r>
              <a:rPr lang="en-AU" b="1" i="0" dirty="0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colloidal suspension.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Usually this is done by forcing the milk through very small holes - this forces the blobs of cream to break down into </a:t>
            </a:r>
            <a:r>
              <a:rPr lang="en-AU" b="1" i="0" dirty="0" smtClean="0">
                <a:solidFill>
                  <a:srgbClr val="188274"/>
                </a:solidFill>
                <a:effectLst/>
                <a:latin typeface="Arial" panose="020B0604020202020204" pitchFamily="34" charset="0"/>
              </a:rPr>
              <a:t>colloidal particles.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6" name="Picture 2" descr="https://www.educationperfect.com/media/content/Science/1462851839.891331g/1462851840260-4428808465903775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150" y="3517900"/>
            <a:ext cx="17907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940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47700" y="182940"/>
            <a:ext cx="110871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 major component of milk exports is in the form of </a:t>
            </a:r>
            <a:r>
              <a:rPr lang="en-AU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milk powder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- it is able to be stored for longer, and just requires the addition of water to drink!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produce it through </a:t>
            </a:r>
            <a:r>
              <a:rPr lang="en-AU" b="1" i="0" dirty="0" smtClean="0">
                <a:solidFill>
                  <a:srgbClr val="3883F5"/>
                </a:solidFill>
                <a:effectLst/>
                <a:latin typeface="Arial" panose="020B0604020202020204" pitchFamily="34" charset="0"/>
              </a:rPr>
              <a:t>evaporation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- </a:t>
            </a:r>
            <a:r>
              <a:rPr lang="en-AU" b="1" i="0" dirty="0" smtClean="0">
                <a:solidFill>
                  <a:srgbClr val="7FBFCD"/>
                </a:solidFill>
                <a:effectLst/>
                <a:latin typeface="Arial" panose="020B0604020202020204" pitchFamily="34" charset="0"/>
              </a:rPr>
              <a:t>skim milk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has about half of its water content evaporated, and then a fine mist of the remaining milk is sprayed into </a:t>
            </a:r>
            <a:r>
              <a:rPr lang="en-AU" b="1" i="0" dirty="0" smtClean="0">
                <a:solidFill>
                  <a:srgbClr val="E3316F"/>
                </a:solidFill>
                <a:effectLst/>
                <a:latin typeface="Arial" panose="020B0604020202020204" pitchFamily="34" charset="0"/>
              </a:rPr>
              <a:t>hot air.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hot air evaporates the water from the dissolved substances, which fall to the ground of the air chamber as the </a:t>
            </a:r>
            <a:r>
              <a:rPr lang="en-AU" b="1" i="0" dirty="0" smtClean="0">
                <a:solidFill>
                  <a:srgbClr val="BDABD8"/>
                </a:solidFill>
                <a:effectLst/>
                <a:latin typeface="Arial" panose="020B0604020202020204" pitchFamily="34" charset="0"/>
              </a:rPr>
              <a:t>milk powder product.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170" name="Picture 2" descr="https://www.educationperfect.com/media/content/Science/1462929356.352511g/1462929360137-1212296966222158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3068637"/>
            <a:ext cx="4762500" cy="3171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3891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</Words>
  <Application>Microsoft Office PowerPoint</Application>
  <PresentationFormat>Widescreen</PresentationFormat>
  <Paragraphs>91</Paragraphs>
  <Slides>18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KaTeX_Main</vt:lpstr>
      <vt:lpstr>Office Theme</vt:lpstr>
      <vt:lpstr>Separation in Food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Separation in Food</dc:title>
  <dc:creator>Joseph D'cruz</dc:creator>
  <cp:lastModifiedBy>Joseph D'cruz</cp:lastModifiedBy>
  <cp:revision>2</cp:revision>
  <dcterms:created xsi:type="dcterms:W3CDTF">2020-09-05T10:30:15Z</dcterms:created>
  <dcterms:modified xsi:type="dcterms:W3CDTF">2020-09-05T10:30:36Z</dcterms:modified>
</cp:coreProperties>
</file>

<file path=docProps/thumbnail.jpeg>
</file>